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96" r:id="rId3"/>
    <p:sldId id="288" r:id="rId4"/>
    <p:sldId id="301" r:id="rId5"/>
    <p:sldId id="302" r:id="rId6"/>
    <p:sldId id="303" r:id="rId7"/>
    <p:sldId id="312" r:id="rId8"/>
    <p:sldId id="310" r:id="rId9"/>
    <p:sldId id="311" r:id="rId10"/>
    <p:sldId id="304" r:id="rId11"/>
    <p:sldId id="305" r:id="rId12"/>
    <p:sldId id="308" r:id="rId13"/>
    <p:sldId id="306" r:id="rId14"/>
    <p:sldId id="309" r:id="rId15"/>
    <p:sldId id="285" r:id="rId16"/>
    <p:sldId id="313" r:id="rId17"/>
    <p:sldId id="31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  <a:srgbClr val="413254"/>
    <a:srgbClr val="3333CC"/>
    <a:srgbClr val="9999FF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404" autoAdjust="0"/>
  </p:normalViewPr>
  <p:slideViewPr>
    <p:cSldViewPr>
      <p:cViewPr varScale="1">
        <p:scale>
          <a:sx n="61" d="100"/>
          <a:sy n="61" d="100"/>
        </p:scale>
        <p:origin x="716" y="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6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52A210-9B8F-4354-B955-178DD08357BD}" type="datetimeFigureOut">
              <a:rPr lang="en-US" smtClean="0"/>
              <a:t>8/23/2018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C7762E-1F5E-4BBE-BCF1-02D2472A25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536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A0F99-B325-423F-8085-647B789A77CF}" type="datetime1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Noriko Tomuro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276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5F278F-5BBA-4537-B5DF-0FA8F62EC5A2}" type="datetime1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Noriko Tomuro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81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96850-2991-4D89-B68C-C2BC6FD09E3C}" type="datetime1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Noriko Tomuro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31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287C-653D-438B-948C-D975C0FE391B}" type="datetime1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Noriko Tomuro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20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4C34FF-0D19-46AA-924C-1DA0971759B8}" type="datetime1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Noriko Tomuro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2331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2F1A1-21CC-44F8-ADD6-92B602C8075E}" type="datetime1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Noriko Tomuro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0881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F94B7D-D750-4E8B-B65D-AB77EBBB3048}" type="datetime1">
              <a:rPr lang="en-US" smtClean="0"/>
              <a:t>8/23/2018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Noriko Tomuro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497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77EA3-E251-4C6A-8499-668909656711}" type="datetime1">
              <a:rPr lang="en-US" smtClean="0"/>
              <a:t>8/23/2018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Noriko Tomuro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590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E5FF7-8F19-431A-B340-BA9AB207318B}" type="datetime1">
              <a:rPr lang="en-US" smtClean="0"/>
              <a:t>8/23/2018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Noriko Tomuro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5839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2E8F7-DACD-464E-811F-E096FE080DBA}" type="datetime1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Noriko Tomuro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7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0D43-92F4-4BF6-ADE8-257145690176}" type="datetime1">
              <a:rPr lang="en-US" smtClean="0"/>
              <a:t>8/23/2018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Noriko Tomuro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236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9CD35-1DE4-414C-A6A5-80CE0E65CD9C}" type="datetime1">
              <a:rPr lang="en-US" smtClean="0"/>
              <a:t>8/23/2018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Noriko Tomuro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00067-EE54-4224-8321-1B48212E7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2894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neuralnetworksanddeeplearning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freecodecamp.org/an-intuitive-guide-to-convolutional-neural-networks-260c2de0a050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en.wikipedia.org/wiki/AlexNet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deeplearning.net/software/theano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wildml.com/2015/11/understanding-convolutional-neural-networks-for-nlp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219200"/>
            <a:ext cx="7772400" cy="1470025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3600" b="1" dirty="0">
                <a:solidFill>
                  <a:srgbClr val="3333CC"/>
                </a:solidFill>
              </a:rPr>
              <a:t>CSC 578</a:t>
            </a:r>
            <a:br>
              <a:rPr lang="en-US" altLang="en-US" sz="3600" b="1" dirty="0">
                <a:solidFill>
                  <a:srgbClr val="3333CC"/>
                </a:solidFill>
              </a:rPr>
            </a:br>
            <a:r>
              <a:rPr lang="en-US" altLang="en-US" sz="3600" b="1" dirty="0">
                <a:solidFill>
                  <a:srgbClr val="3333CC"/>
                </a:solidFill>
              </a:rPr>
              <a:t>Neural Networks and Deep Learning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2895600"/>
            <a:ext cx="6400800" cy="2365332"/>
          </a:xfrm>
        </p:spPr>
        <p:txBody>
          <a:bodyPr>
            <a:normAutofit fontScale="92500" lnSpcReduction="10000"/>
          </a:bodyPr>
          <a:lstStyle/>
          <a:p>
            <a:pPr eaLnBrk="1" hangingPunct="1"/>
            <a:r>
              <a:rPr lang="en-US" altLang="en-US" dirty="0"/>
              <a:t>Fall 2018/19</a:t>
            </a:r>
          </a:p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b="1" dirty="0">
                <a:solidFill>
                  <a:schemeClr val="tx1"/>
                </a:solidFill>
              </a:rPr>
              <a:t>6. Convolutional Neural Networks</a:t>
            </a:r>
          </a:p>
          <a:p>
            <a:pPr eaLnBrk="1" hangingPunct="1"/>
            <a:endParaRPr lang="en-US" altLang="en-US" dirty="0">
              <a:solidFill>
                <a:schemeClr val="tx1"/>
              </a:solidFill>
            </a:endParaRPr>
          </a:p>
          <a:p>
            <a:pPr eaLnBrk="1" hangingPunct="1"/>
            <a:r>
              <a:rPr lang="en-US" altLang="en-US" sz="1800" dirty="0">
                <a:solidFill>
                  <a:schemeClr val="tx1"/>
                </a:solidFill>
              </a:rPr>
              <a:t>(Some figures adapted from </a:t>
            </a:r>
            <a:r>
              <a:rPr lang="en-US" altLang="en-US" sz="1800" dirty="0">
                <a:solidFill>
                  <a:schemeClr val="tx1"/>
                </a:solidFill>
                <a:hlinkClick r:id="rId2"/>
              </a:rPr>
              <a:t>NNDL book</a:t>
            </a:r>
            <a:r>
              <a:rPr lang="en-US" altLang="en-US" sz="1800" dirty="0">
                <a:solidFill>
                  <a:schemeClr val="tx1"/>
                </a:solidFill>
              </a:rPr>
              <a:t>)</a:t>
            </a:r>
          </a:p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75955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10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990600"/>
            <a:ext cx="4876801" cy="4648200"/>
          </a:xfrm>
        </p:spPr>
        <p:txBody>
          <a:bodyPr>
            <a:normAutofit/>
          </a:bodyPr>
          <a:lstStyle/>
          <a:p>
            <a:r>
              <a:rPr lang="en-US" sz="2400" dirty="0"/>
              <a:t>Nodes in a receptive field to a node on the convolution layer are connected with weights.  There is also a bias.  Those weights and bias are shared – </a:t>
            </a:r>
            <a:r>
              <a:rPr lang="en-US" sz="2400" b="1" dirty="0"/>
              <a:t>same values are used for a given filter</a:t>
            </a:r>
            <a:r>
              <a:rPr lang="en-US" sz="2400" dirty="0"/>
              <a:t> as a receptive field is moved on the same (input or intermediate convolutional) layer.</a:t>
            </a:r>
          </a:p>
          <a:p>
            <a:r>
              <a:rPr lang="en-US" sz="2400" dirty="0"/>
              <a:t>For example, the output of the </a:t>
            </a:r>
            <a:r>
              <a:rPr lang="en-US" sz="2400" i="1" dirty="0" err="1"/>
              <a:t>jk</a:t>
            </a:r>
            <a:r>
              <a:rPr lang="en-US" sz="2400" dirty="0" err="1"/>
              <a:t>th</a:t>
            </a:r>
            <a:r>
              <a:rPr lang="en-US" sz="2400" dirty="0"/>
              <a:t> convolution node from a 5x5 receptive field would be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3F09B4-BB60-430B-B0A7-288C58C903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74" t="23793" r="64070" b="41628"/>
          <a:stretch/>
        </p:blipFill>
        <p:spPr bwMode="auto">
          <a:xfrm>
            <a:off x="5665115" y="1333501"/>
            <a:ext cx="2953368" cy="2667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E79CD42-D0A3-4820-B98F-A3A8B3022F0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652" t="36258" r="62922" b="53341"/>
          <a:stretch/>
        </p:blipFill>
        <p:spPr bwMode="auto">
          <a:xfrm>
            <a:off x="1371600" y="5536908"/>
            <a:ext cx="3071646" cy="8194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8A7557-0467-474A-B146-F2E2C7071CA6}"/>
              </a:ext>
            </a:extLst>
          </p:cNvPr>
          <p:cNvSpPr txBox="1"/>
          <p:nvPr/>
        </p:nvSpPr>
        <p:spPr>
          <a:xfrm>
            <a:off x="5654098" y="4579203"/>
            <a:ext cx="3119920" cy="830997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And those weights are </a:t>
            </a:r>
            <a:r>
              <a:rPr lang="en-US" sz="2400" b="1" dirty="0"/>
              <a:t>learned</a:t>
            </a:r>
            <a:r>
              <a:rPr lang="en-US" sz="2400" dirty="0"/>
              <a:t> by training.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122A755-392F-4E82-9F1F-2CB0E8F7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7030A0"/>
                </a:solidFill>
              </a:rPr>
              <a:t>3 Shared Weights and Biases</a:t>
            </a:r>
          </a:p>
        </p:txBody>
      </p:sp>
    </p:spTree>
    <p:extLst>
      <p:ext uri="{BB962C8B-B14F-4D97-AF65-F5344CB8AC3E}">
        <p14:creationId xmlns:p14="http://schemas.microsoft.com/office/powerpoint/2010/main" val="18643466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11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609599"/>
            <a:ext cx="8153401" cy="5610225"/>
          </a:xfrm>
        </p:spPr>
        <p:txBody>
          <a:bodyPr>
            <a:normAutofit/>
          </a:bodyPr>
          <a:lstStyle/>
          <a:p>
            <a:r>
              <a:rPr lang="en-US" sz="2400" dirty="0"/>
              <a:t>By sharing the same weights (and bias) for the same filter, all the neurons in a convolution layer detect </a:t>
            </a:r>
            <a:r>
              <a:rPr lang="en-US" sz="2400" b="1" dirty="0"/>
              <a:t>exactly the same feature</a:t>
            </a:r>
            <a:r>
              <a:rPr lang="en-US" sz="2400" dirty="0"/>
              <a:t> in the preceding layer (input or intermediate pooled layer), just at different locations.</a:t>
            </a:r>
          </a:p>
          <a:p>
            <a:r>
              <a:rPr lang="en-US" sz="2400" dirty="0"/>
              <a:t>This makes a filter “</a:t>
            </a:r>
            <a:r>
              <a:rPr lang="en-US" sz="2400" b="1" i="1" dirty="0"/>
              <a:t>shift invariant”</a:t>
            </a:r>
            <a:r>
              <a:rPr lang="en-US" sz="2400" dirty="0"/>
              <a:t> – being able to find the feature anywhere in the entire image (or the preceding layer) wherever it occurred.</a:t>
            </a:r>
          </a:p>
          <a:p>
            <a:r>
              <a:rPr lang="en-US" sz="2400" dirty="0"/>
              <a:t>For example, filters could detect edges, lines, corners and blobs of color.</a:t>
            </a:r>
          </a:p>
          <a:p>
            <a:r>
              <a:rPr lang="en-US" sz="2400" b="1" dirty="0">
                <a:hlinkClick r:id="rId2"/>
              </a:rPr>
              <a:t>Animation</a:t>
            </a:r>
            <a:r>
              <a:rPr lang="en-US" sz="2400" dirty="0"/>
              <a:t> of sliding window of receptive field, max pool etc.</a:t>
            </a:r>
          </a:p>
        </p:txBody>
      </p:sp>
    </p:spTree>
    <p:extLst>
      <p:ext uri="{BB962C8B-B14F-4D97-AF65-F5344CB8AC3E}">
        <p14:creationId xmlns:p14="http://schemas.microsoft.com/office/powerpoint/2010/main" val="2541108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12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609599"/>
            <a:ext cx="8153401" cy="5610225"/>
          </a:xfrm>
        </p:spPr>
        <p:txBody>
          <a:bodyPr>
            <a:normAutofit/>
          </a:bodyPr>
          <a:lstStyle/>
          <a:p>
            <a:r>
              <a:rPr lang="en-US" sz="2400" dirty="0"/>
              <a:t>MNIST example (from the NNDL book):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267005-ACB1-4A3C-9DC9-361E33DF2B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14" t="21292" r="48685" b="20358"/>
          <a:stretch/>
        </p:blipFill>
        <p:spPr bwMode="auto">
          <a:xfrm>
            <a:off x="762000" y="1142999"/>
            <a:ext cx="7620000" cy="519907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773698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13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61975"/>
            <a:ext cx="8153401" cy="5610225"/>
          </a:xfrm>
        </p:spPr>
        <p:txBody>
          <a:bodyPr>
            <a:normAutofit/>
          </a:bodyPr>
          <a:lstStyle/>
          <a:p>
            <a:r>
              <a:rPr lang="en-US" sz="2400" dirty="0"/>
              <a:t>Color images typically have 3 channels (RGB), thus the input images have the depth of 3.</a:t>
            </a:r>
          </a:p>
          <a:p>
            <a:r>
              <a:rPr lang="en-US" sz="2400" dirty="0"/>
              <a:t>Example: </a:t>
            </a:r>
            <a:r>
              <a:rPr lang="en-US" sz="2400" dirty="0" err="1">
                <a:hlinkClick r:id="rId2"/>
              </a:rPr>
              <a:t>AlexNet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3074" name="Picture 2" descr="Image result for convolutional neural network">
            <a:extLst>
              <a:ext uri="{FF2B5EF4-FFF2-40B4-BE49-F238E27FC236}">
                <a16:creationId xmlns:a16="http://schemas.microsoft.com/office/drawing/2014/main" id="{43C828A3-7E2F-4691-BC87-5ACEFC1543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81187"/>
            <a:ext cx="9144000" cy="4214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40980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14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990600"/>
            <a:ext cx="8229600" cy="4648200"/>
          </a:xfrm>
        </p:spPr>
        <p:txBody>
          <a:bodyPr>
            <a:normAutofit/>
          </a:bodyPr>
          <a:lstStyle/>
          <a:p>
            <a:r>
              <a:rPr lang="en-US" sz="2400" dirty="0"/>
              <a:t>A pooling layer takes each feature map output from the convolutional layer and prepares a condensed feature map.</a:t>
            </a:r>
          </a:p>
          <a:p>
            <a:endParaRPr lang="en-US" sz="24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122A755-392F-4E82-9F1F-2CB0E8F7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7030A0"/>
                </a:solidFill>
              </a:rPr>
              <a:t>4 Pooling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50D66FC-C207-4E67-9D6B-771EF64449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49" t="29801" r="18500" b="19896"/>
          <a:stretch/>
        </p:blipFill>
        <p:spPr bwMode="auto">
          <a:xfrm>
            <a:off x="373628" y="1981200"/>
            <a:ext cx="8541772" cy="347375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831428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5B858-7564-47FA-93D7-F8FE4A323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7030A0"/>
                </a:solidFill>
              </a:rPr>
              <a:t>4 CNN Learning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15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486400"/>
          </a:xfrm>
        </p:spPr>
        <p:txBody>
          <a:bodyPr>
            <a:normAutofit/>
          </a:bodyPr>
          <a:lstStyle/>
          <a:p>
            <a:r>
              <a:rPr lang="en-US" sz="2400" dirty="0"/>
              <a:t>CNNs are a variation of feed-forward deep neural network.  So all of the concepts we learned in the previous sections apply, in particular: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400" dirty="0"/>
              <a:t>Neuron Activation functions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400" dirty="0"/>
              <a:t>Cost/loss functions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400" dirty="0"/>
              <a:t>Cost/loss minimization</a:t>
            </a:r>
          </a:p>
          <a:p>
            <a:pPr marL="857250" lvl="1" indent="-457200">
              <a:buFont typeface="+mj-lt"/>
              <a:buAutoNum type="arabicPeriod"/>
            </a:pPr>
            <a:r>
              <a:rPr lang="en-US" sz="2400" dirty="0"/>
              <a:t>Other hyper-parameters</a:t>
            </a:r>
          </a:p>
          <a:p>
            <a:r>
              <a:rPr lang="en-US" sz="2400" dirty="0"/>
              <a:t>CNN learning is to learn the weights between layers.</a:t>
            </a:r>
          </a:p>
          <a:p>
            <a:r>
              <a:rPr lang="en-US" sz="2400" dirty="0"/>
              <a:t>But the weights between a hidden/convolution layer and its preceding layer are a kernel (modulo activation function).  So essentially this learning is to learn convolution kernels.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07104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16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533400"/>
            <a:ext cx="8229600" cy="5105400"/>
          </a:xfrm>
        </p:spPr>
        <p:txBody>
          <a:bodyPr>
            <a:normAutofit/>
          </a:bodyPr>
          <a:lstStyle/>
          <a:p>
            <a:r>
              <a:rPr lang="en-US" sz="2400" dirty="0"/>
              <a:t>Example of learned kernels</a:t>
            </a:r>
          </a:p>
        </p:txBody>
      </p:sp>
      <p:pic>
        <p:nvPicPr>
          <p:cNvPr id="14338" name="Picture 2" descr="Image result for convolutional neural network">
            <a:extLst>
              <a:ext uri="{FF2B5EF4-FFF2-40B4-BE49-F238E27FC236}">
                <a16:creationId xmlns:a16="http://schemas.microsoft.com/office/drawing/2014/main" id="{1C844A6D-49ED-478D-856A-1D05E38C31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485298"/>
            <a:ext cx="7842869" cy="4001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64164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17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1AF91BF-6288-4AAC-942C-E58B4B02D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7030A0"/>
                </a:solidFill>
              </a:rPr>
              <a:t>5 CNN Code (from NNDL book)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3EF35CA-1F9E-4141-B723-BE3B3FC2FD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87" t="45765" r="31092" b="16563"/>
          <a:stretch/>
        </p:blipFill>
        <p:spPr bwMode="auto">
          <a:xfrm>
            <a:off x="273385" y="1828801"/>
            <a:ext cx="8718215" cy="320039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5F031F-B48F-4DBB-AA8C-258B02EC8019}"/>
              </a:ext>
            </a:extLst>
          </p:cNvPr>
          <p:cNvSpPr txBox="1"/>
          <p:nvPr/>
        </p:nvSpPr>
        <p:spPr>
          <a:xfrm>
            <a:off x="685800" y="1371600"/>
            <a:ext cx="41025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code uses </a:t>
            </a:r>
            <a:r>
              <a:rPr lang="en-US" sz="2000" b="1" dirty="0">
                <a:hlinkClick r:id="rId3"/>
              </a:rPr>
              <a:t>Theano</a:t>
            </a:r>
            <a:r>
              <a:rPr lang="en-US" dirty="0"/>
              <a:t> (instead of </a:t>
            </a:r>
            <a:r>
              <a:rPr lang="en-US" dirty="0" err="1"/>
              <a:t>Keras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88929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5B858-7564-47FA-93D7-F8FE4A323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7030A0"/>
                </a:solidFill>
              </a:rPr>
              <a:t>Convolution Neural Networks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0"/>
            <a:ext cx="7543800" cy="4953000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Convolutional Neural Networks</a:t>
            </a:r>
          </a:p>
          <a:p>
            <a:pPr marL="857250" lvl="1" indent="-457200"/>
            <a:r>
              <a:rPr lang="en-US" sz="2000" dirty="0"/>
              <a:t>Convolution, pooling and fully-connected layers</a:t>
            </a:r>
          </a:p>
          <a:p>
            <a:pPr marL="857250" lvl="1" indent="-457200"/>
            <a:r>
              <a:rPr lang="en-US" sz="2000" dirty="0"/>
              <a:t>Convolution kernel/filter</a:t>
            </a:r>
          </a:p>
          <a:p>
            <a:pPr marL="857250" lvl="1" indent="-457200"/>
            <a:r>
              <a:rPr lang="en-US" sz="2000" dirty="0"/>
              <a:t>Local receptive field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Convolution Kernels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Shared Weights and Biases</a:t>
            </a:r>
          </a:p>
          <a:p>
            <a:pPr marL="857250" lvl="1" indent="-457200"/>
            <a:r>
              <a:rPr lang="en-US" sz="2000" dirty="0"/>
              <a:t>Shift invariance</a:t>
            </a:r>
          </a:p>
          <a:p>
            <a:pPr marL="857250" lvl="1" indent="-457200"/>
            <a:r>
              <a:rPr lang="en-US" sz="2000" dirty="0"/>
              <a:t>Learned weights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Pooling</a:t>
            </a:r>
          </a:p>
          <a:p>
            <a:pPr marL="857250" lvl="1" indent="-457200"/>
            <a:r>
              <a:rPr lang="en-US" sz="2000" dirty="0"/>
              <a:t>Max, average pooling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CNN Learning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Example Code</a:t>
            </a:r>
          </a:p>
          <a:p>
            <a:pPr marL="857250" lvl="1" indent="-457200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51285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5B858-7564-47FA-93D7-F8FE4A323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7030A0"/>
                </a:solidFill>
              </a:rPr>
              <a:t>1 Convolutional Neural Networks</a:t>
            </a:r>
          </a:p>
        </p:txBody>
      </p:sp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3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229600" cy="5486400"/>
          </a:xfrm>
        </p:spPr>
        <p:txBody>
          <a:bodyPr>
            <a:normAutofit/>
          </a:bodyPr>
          <a:lstStyle/>
          <a:p>
            <a:r>
              <a:rPr lang="en-US" sz="2000" dirty="0"/>
              <a:t>Convolutional Neural Networks (CNNs) are a variation of a multilayer neural network, typically used for recognizing/classifying 2D images.</a:t>
            </a:r>
          </a:p>
          <a:p>
            <a:r>
              <a:rPr lang="en-US" sz="2000" dirty="0"/>
              <a:t>A CNN consists of an input and an output layer, as well as multiple hidden layers. The hidden layers of a CNN typically consist of </a:t>
            </a:r>
            <a:r>
              <a:rPr lang="en-US" sz="2000" b="1" dirty="0"/>
              <a:t>convolutional layers</a:t>
            </a:r>
            <a:r>
              <a:rPr lang="en-US" sz="2000" dirty="0"/>
              <a:t>, </a:t>
            </a:r>
            <a:r>
              <a:rPr lang="en-US" sz="2000" b="1" dirty="0"/>
              <a:t>pooling layers</a:t>
            </a:r>
            <a:r>
              <a:rPr lang="en-US" sz="2000" dirty="0"/>
              <a:t>, and </a:t>
            </a:r>
            <a:r>
              <a:rPr lang="en-US" sz="2000" b="1" dirty="0"/>
              <a:t>fully connected layers.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1032" name="Picture 8" descr="Image result for convolutional neural network">
            <a:extLst>
              <a:ext uri="{FF2B5EF4-FFF2-40B4-BE49-F238E27FC236}">
                <a16:creationId xmlns:a16="http://schemas.microsoft.com/office/drawing/2014/main" id="{92A0FC6D-3AD4-4579-AD99-9DFE684B4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590800"/>
            <a:ext cx="9144000" cy="3706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0477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4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943600"/>
          </a:xfrm>
        </p:spPr>
        <p:txBody>
          <a:bodyPr>
            <a:normAutofit/>
          </a:bodyPr>
          <a:lstStyle/>
          <a:p>
            <a:r>
              <a:rPr lang="en-US" sz="2400" dirty="0"/>
              <a:t>Convolutional layers apply a </a:t>
            </a:r>
            <a:r>
              <a:rPr lang="en-US" sz="2400" b="1" dirty="0">
                <a:hlinkClick r:id="rId2"/>
              </a:rPr>
              <a:t>convolution operation </a:t>
            </a:r>
            <a:r>
              <a:rPr lang="en-US" sz="2400" dirty="0"/>
              <a:t>to the input.  The operation applies a </a:t>
            </a:r>
            <a:r>
              <a:rPr lang="en-US" sz="2400" b="1" dirty="0">
                <a:solidFill>
                  <a:srgbClr val="C00000"/>
                </a:solidFill>
              </a:rPr>
              <a:t>filter</a:t>
            </a:r>
            <a:r>
              <a:rPr lang="en-US" sz="2400" b="1" dirty="0"/>
              <a:t> function/</a:t>
            </a:r>
            <a:r>
              <a:rPr lang="en-US" sz="2400" b="1" dirty="0">
                <a:solidFill>
                  <a:srgbClr val="C00000"/>
                </a:solidFill>
              </a:rPr>
              <a:t>kernel</a:t>
            </a:r>
            <a:r>
              <a:rPr lang="en-US" sz="2400" b="1" dirty="0"/>
              <a:t> </a:t>
            </a:r>
            <a:r>
              <a:rPr lang="en-US" sz="2400" dirty="0"/>
              <a:t>on a receptive field/window of some size over the input data.</a:t>
            </a:r>
          </a:p>
          <a:p>
            <a:r>
              <a:rPr lang="en-US" sz="2400" dirty="0"/>
              <a:t>A receptive field is moved/slid over the input, stopping at every pixel or skipping over a fixed number of pixels (</a:t>
            </a:r>
            <a:r>
              <a:rPr lang="en-US" sz="2400" i="1" dirty="0"/>
              <a:t>stride</a:t>
            </a:r>
            <a:r>
              <a:rPr lang="en-US" sz="2400" dirty="0"/>
              <a:t>). </a:t>
            </a:r>
          </a:p>
          <a:p>
            <a:r>
              <a:rPr lang="en-US" sz="2400" dirty="0"/>
              <a:t>You can apply as many different filter functions, where each function creates a convolution feature map.</a:t>
            </a:r>
          </a:p>
        </p:txBody>
      </p:sp>
      <p:pic>
        <p:nvPicPr>
          <p:cNvPr id="7" name="Picture 6" descr="Image result for convolutional neural network">
            <a:extLst>
              <a:ext uri="{FF2B5EF4-FFF2-40B4-BE49-F238E27FC236}">
                <a16:creationId xmlns:a16="http://schemas.microsoft.com/office/drawing/2014/main" id="{1A74C3FB-A5DA-4133-96F5-3AAA4CA8A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54375"/>
            <a:ext cx="9144000" cy="307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017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5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943600"/>
          </a:xfrm>
        </p:spPr>
        <p:txBody>
          <a:bodyPr>
            <a:normAutofit/>
          </a:bodyPr>
          <a:lstStyle/>
          <a:p>
            <a:r>
              <a:rPr lang="en-US" sz="2400" dirty="0"/>
              <a:t>Next, for each convolution feature map, a </a:t>
            </a:r>
            <a:r>
              <a:rPr lang="en-US" sz="2400" b="1" dirty="0"/>
              <a:t>pooling</a:t>
            </a:r>
            <a:r>
              <a:rPr lang="en-US" sz="2400" dirty="0"/>
              <a:t> operation is applied which combines a cluster of convolution features to a single value.</a:t>
            </a:r>
          </a:p>
          <a:p>
            <a:r>
              <a:rPr lang="en-US" sz="2400" dirty="0"/>
              <a:t>Common functions are max pooling and average pooling.</a:t>
            </a:r>
          </a:p>
          <a:p>
            <a:r>
              <a:rPr lang="en-US" sz="2400" dirty="0"/>
              <a:t>Typically a CNN consists of several convolution and pooling layers.</a:t>
            </a:r>
          </a:p>
        </p:txBody>
      </p:sp>
      <p:pic>
        <p:nvPicPr>
          <p:cNvPr id="7" name="Picture 6" descr="Image result for convolutional neural network">
            <a:extLst>
              <a:ext uri="{FF2B5EF4-FFF2-40B4-BE49-F238E27FC236}">
                <a16:creationId xmlns:a16="http://schemas.microsoft.com/office/drawing/2014/main" id="{1A74C3FB-A5DA-4133-96F5-3AAA4CA8A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54375"/>
            <a:ext cx="9144000" cy="307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18060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6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5943600"/>
          </a:xfrm>
        </p:spPr>
        <p:txBody>
          <a:bodyPr>
            <a:normAutofit/>
          </a:bodyPr>
          <a:lstStyle/>
          <a:p>
            <a:r>
              <a:rPr lang="en-US" sz="2400" dirty="0"/>
              <a:t>Then the last pooling layer is flattened to a 1D vector (possibly after dropping some nodes), which gets connected a network of </a:t>
            </a:r>
            <a:r>
              <a:rPr lang="en-US" sz="2400" b="1" dirty="0"/>
              <a:t>fully connected layers.</a:t>
            </a:r>
            <a:r>
              <a:rPr lang="en-US" sz="2400" dirty="0"/>
              <a:t> It is in principle the same as the traditional multilayer neural network.</a:t>
            </a:r>
          </a:p>
          <a:p>
            <a:r>
              <a:rPr lang="en-US" sz="2400" dirty="0"/>
              <a:t>Common functions are max pooling and average pooling.</a:t>
            </a:r>
          </a:p>
          <a:p>
            <a:r>
              <a:rPr lang="en-US" sz="2400" dirty="0"/>
              <a:t>Typically a CNN consists of several convolution and pooling layers.</a:t>
            </a:r>
          </a:p>
        </p:txBody>
      </p:sp>
      <p:pic>
        <p:nvPicPr>
          <p:cNvPr id="7" name="Picture 6" descr="Image result for convolutional neural network">
            <a:extLst>
              <a:ext uri="{FF2B5EF4-FFF2-40B4-BE49-F238E27FC236}">
                <a16:creationId xmlns:a16="http://schemas.microsoft.com/office/drawing/2014/main" id="{1A74C3FB-A5DA-4133-96F5-3AAA4CA8A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54375"/>
            <a:ext cx="9144000" cy="3070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984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7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122A755-392F-4E82-9F1F-2CB0E8F7C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7030A0"/>
                </a:solidFill>
              </a:rPr>
              <a:t>2 Convolution Kernel</a:t>
            </a:r>
          </a:p>
        </p:txBody>
      </p:sp>
      <p:pic>
        <p:nvPicPr>
          <p:cNvPr id="13314" name="Picture 2" descr="Image result for convolutional neural network">
            <a:extLst>
              <a:ext uri="{FF2B5EF4-FFF2-40B4-BE49-F238E27FC236}">
                <a16:creationId xmlns:a16="http://schemas.microsoft.com/office/drawing/2014/main" id="{83B899E3-E6AF-49F8-ACEA-088F1D3FE6F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1058240"/>
            <a:ext cx="4648200" cy="4656760"/>
          </a:xfrm>
          <a:prstGeom prst="rect">
            <a:avLst/>
          </a:prstGeom>
          <a:noFill/>
          <a:ln w="3175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318" name="Picture 6" descr="Image result for convolutional neural network">
            <a:extLst>
              <a:ext uri="{FF2B5EF4-FFF2-40B4-BE49-F238E27FC236}">
                <a16:creationId xmlns:a16="http://schemas.microsoft.com/office/drawing/2014/main" id="{56B90677-BDE2-45C8-9596-7E2CEFA5D2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704" y="2286000"/>
            <a:ext cx="4051496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5884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8</a:t>
            </a:fld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42" name="Picture 2" descr="Related image">
            <a:extLst>
              <a:ext uri="{FF2B5EF4-FFF2-40B4-BE49-F238E27FC236}">
                <a16:creationId xmlns:a16="http://schemas.microsoft.com/office/drawing/2014/main" id="{026D4E60-CDE6-4BFC-8E72-C0EAD9B4D7E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05" r="1667" b="1165"/>
          <a:stretch/>
        </p:blipFill>
        <p:spPr bwMode="auto">
          <a:xfrm>
            <a:off x="1066799" y="2860555"/>
            <a:ext cx="7010400" cy="3529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Related image">
            <a:extLst>
              <a:ext uri="{FF2B5EF4-FFF2-40B4-BE49-F238E27FC236}">
                <a16:creationId xmlns:a16="http://schemas.microsoft.com/office/drawing/2014/main" id="{BAF4E7E8-A097-4EF7-AF70-770BE015CD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37" t="56517" r="4167" b="9313"/>
          <a:stretch/>
        </p:blipFill>
        <p:spPr bwMode="auto">
          <a:xfrm>
            <a:off x="3810000" y="268324"/>
            <a:ext cx="4191000" cy="2352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Related image">
            <a:extLst>
              <a:ext uri="{FF2B5EF4-FFF2-40B4-BE49-F238E27FC236}">
                <a16:creationId xmlns:a16="http://schemas.microsoft.com/office/drawing/2014/main" id="{FE689A53-6337-4812-A557-04139B8F9D8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21" t="26618" r="41044" b="48822"/>
          <a:stretch/>
        </p:blipFill>
        <p:spPr bwMode="auto">
          <a:xfrm>
            <a:off x="1752600" y="568445"/>
            <a:ext cx="1600200" cy="175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BA811C0-E84D-49B0-AFC3-47A53C95335D}"/>
              </a:ext>
            </a:extLst>
          </p:cNvPr>
          <p:cNvCxnSpPr/>
          <p:nvPr/>
        </p:nvCxnSpPr>
        <p:spPr>
          <a:xfrm flipV="1">
            <a:off x="609600" y="2743200"/>
            <a:ext cx="8001000" cy="41155"/>
          </a:xfrm>
          <a:prstGeom prst="line">
            <a:avLst/>
          </a:prstGeom>
          <a:ln w="28575" cmpd="dbl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920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3">
            <a:extLst>
              <a:ext uri="{FF2B5EF4-FFF2-40B4-BE49-F238E27FC236}">
                <a16:creationId xmlns:a16="http://schemas.microsoft.com/office/drawing/2014/main" id="{905511B3-2CD4-416B-9636-C9E55AC0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00800"/>
            <a:ext cx="9144000" cy="457200"/>
          </a:xfrm>
          <a:solidFill>
            <a:srgbClr val="9999FF"/>
          </a:solidFill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Noriko Tomuro</a:t>
            </a:r>
            <a:endParaRPr lang="en-US" dirty="0"/>
          </a:p>
        </p:txBody>
      </p:sp>
      <p:sp>
        <p:nvSpPr>
          <p:cNvPr id="9" name="Slide Number Placeholder 4">
            <a:extLst>
              <a:ext uri="{FF2B5EF4-FFF2-40B4-BE49-F238E27FC236}">
                <a16:creationId xmlns:a16="http://schemas.microsoft.com/office/drawing/2014/main" id="{AFD48659-9536-4E93-A23F-748AB108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/>
          <a:lstStyle/>
          <a:p>
            <a:fld id="{17500067-EE54-4224-8321-1B48212E7450}" type="slidenum">
              <a:rPr lang="en-US" smtClean="0">
                <a:solidFill>
                  <a:schemeClr val="tx1"/>
                </a:solidFill>
              </a:rPr>
              <a:t>9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95F1AD6-F98B-42AE-BBF7-FBA8BFCB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304800"/>
            <a:ext cx="8229600" cy="4648200"/>
          </a:xfrm>
        </p:spPr>
        <p:txBody>
          <a:bodyPr>
            <a:normAutofit/>
          </a:bodyPr>
          <a:lstStyle/>
          <a:p>
            <a:r>
              <a:rPr lang="en-US" sz="2000" dirty="0"/>
              <a:t>Sometimes an activation function (applied after kernel) is considered a separate layer.</a:t>
            </a:r>
          </a:p>
          <a:p>
            <a:endParaRPr lang="en-US" sz="2000" dirty="0"/>
          </a:p>
        </p:txBody>
      </p:sp>
      <p:pic>
        <p:nvPicPr>
          <p:cNvPr id="12292" name="Picture 4" descr="Image result for convolutional neural network">
            <a:extLst>
              <a:ext uri="{FF2B5EF4-FFF2-40B4-BE49-F238E27FC236}">
                <a16:creationId xmlns:a16="http://schemas.microsoft.com/office/drawing/2014/main" id="{521FB30D-99FD-4810-AC95-93A73E252E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643" r="4055" b="7816"/>
          <a:stretch/>
        </p:blipFill>
        <p:spPr bwMode="auto">
          <a:xfrm>
            <a:off x="2590800" y="723363"/>
            <a:ext cx="4572000" cy="18674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6" name="Picture 8" descr="https://cs231n.github.io/assets/cnn/convnet.jpeg">
            <a:extLst>
              <a:ext uri="{FF2B5EF4-FFF2-40B4-BE49-F238E27FC236}">
                <a16:creationId xmlns:a16="http://schemas.microsoft.com/office/drawing/2014/main" id="{4BDFB69D-3984-4DB1-8EDF-35427967E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676525"/>
            <a:ext cx="7731620" cy="370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91471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7902</TotalTime>
  <Words>712</Words>
  <Application>Microsoft Office PowerPoint</Application>
  <PresentationFormat>On-screen Show (4:3)</PresentationFormat>
  <Paragraphs>91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CSC 578 Neural Networks and Deep Learning</vt:lpstr>
      <vt:lpstr>Convolution Neural Networks</vt:lpstr>
      <vt:lpstr>1 Convolutional Neural Networks</vt:lpstr>
      <vt:lpstr>PowerPoint Presentation</vt:lpstr>
      <vt:lpstr>PowerPoint Presentation</vt:lpstr>
      <vt:lpstr>PowerPoint Presentation</vt:lpstr>
      <vt:lpstr>2 Convolution Kernel</vt:lpstr>
      <vt:lpstr>PowerPoint Presentation</vt:lpstr>
      <vt:lpstr>PowerPoint Presentation</vt:lpstr>
      <vt:lpstr>3 Shared Weights and Biases</vt:lpstr>
      <vt:lpstr>PowerPoint Presentation</vt:lpstr>
      <vt:lpstr>PowerPoint Presentation</vt:lpstr>
      <vt:lpstr>PowerPoint Presentation</vt:lpstr>
      <vt:lpstr>4 Pooling</vt:lpstr>
      <vt:lpstr>4 CNN Learning</vt:lpstr>
      <vt:lpstr>PowerPoint Presentation</vt:lpstr>
      <vt:lpstr>5 CNN Code (from NNDL book)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CSC 578 Neural Networks and Deep Learning</dc:title>
  <dc:creator>Noriko Tomuro</dc:creator>
  <cp:lastModifiedBy>Noriko Tomuro</cp:lastModifiedBy>
  <cp:revision>294</cp:revision>
  <dcterms:created xsi:type="dcterms:W3CDTF">2018-08-19T15:04:11Z</dcterms:created>
  <dcterms:modified xsi:type="dcterms:W3CDTF">2018-08-25T21:32:05Z</dcterms:modified>
</cp:coreProperties>
</file>